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3"/>
    <p:sldId id="308" r:id="rId4"/>
    <p:sldId id="314" r:id="rId5"/>
    <p:sldId id="315" r:id="rId7"/>
    <p:sldId id="316" r:id="rId8"/>
    <p:sldId id="310" r:id="rId9"/>
    <p:sldId id="311" r:id="rId10"/>
    <p:sldId id="312" r:id="rId11"/>
    <p:sldId id="313" r:id="rId12"/>
    <p:sldId id="317" r:id="rId13"/>
    <p:sldId id="306" r:id="rId14"/>
    <p:sldId id="296" r:id="rId15"/>
    <p:sldId id="309" r:id="rId16"/>
    <p:sldId id="307" r:id="rId17"/>
    <p:sldId id="289" r:id="rId18"/>
    <p:sldId id="287" r:id="rId19"/>
    <p:sldId id="294" r:id="rId2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141"/>
    <a:srgbClr val="234141"/>
    <a:srgbClr val="306A9B"/>
    <a:srgbClr val="244141"/>
    <a:srgbClr val="FBAF2D"/>
    <a:srgbClr val="DA2757"/>
    <a:srgbClr val="295175"/>
    <a:srgbClr val="70C833"/>
    <a:srgbClr val="EC566B"/>
    <a:srgbClr val="00A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71" autoAdjust="0"/>
  </p:normalViewPr>
  <p:slideViewPr>
    <p:cSldViewPr snapToGrid="0">
      <p:cViewPr>
        <p:scale>
          <a:sx n="100" d="100"/>
          <a:sy n="100" d="100"/>
        </p:scale>
        <p:origin x="-294" y="-216"/>
      </p:cViewPr>
      <p:guideLst>
        <p:guide orient="horz" pos="2160"/>
        <p:guide orient="horz" pos="164"/>
        <p:guide orient="horz" pos="4088"/>
        <p:guide pos="2897"/>
        <p:guide pos="55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C6D58-4531-49B8-8851-1618CB27DC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7AC05-D420-4A4D-99D1-7667B0661BE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7AC05-D420-4A4D-99D1-7667B0661B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7"/>
          <p:cNvSpPr>
            <a:spLocks noChangeArrowheads="1"/>
          </p:cNvSpPr>
          <p:nvPr/>
        </p:nvSpPr>
        <p:spPr bwMode="auto">
          <a:xfrm>
            <a:off x="-1" y="501650"/>
            <a:ext cx="350968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4098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0" y="583406"/>
            <a:ext cx="3966358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第十一课 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ɑo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 ou iu</a:t>
            </a:r>
            <a:endParaRPr lang="zh-CN" altLang="zh-CN" sz="28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16278" y="1874806"/>
            <a:ext cx="4391348" cy="3409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文本框 3"/>
          <p:cNvSpPr txBox="1"/>
          <p:nvPr/>
        </p:nvSpPr>
        <p:spPr>
          <a:xfrm>
            <a:off x="4726380" y="1927983"/>
            <a:ext cx="4322618" cy="252376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汉语拼音 </a:t>
            </a:r>
            <a:endParaRPr lang="en-US" altLang="zh-CN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ɑo ou iu</a:t>
            </a:r>
            <a:endParaRPr lang="zh-CN" alt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284" y="2299860"/>
            <a:ext cx="7666715" cy="26755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42544" y="1789599"/>
            <a:ext cx="5747407" cy="3471170"/>
            <a:chOff x="1923392" y="1789598"/>
            <a:chExt cx="7663209" cy="3061589"/>
          </a:xfrm>
        </p:grpSpPr>
        <p:grpSp>
          <p:nvGrpSpPr>
            <p:cNvPr id="46" name="组合 45"/>
            <p:cNvGrpSpPr/>
            <p:nvPr/>
          </p:nvGrpSpPr>
          <p:grpSpPr>
            <a:xfrm>
              <a:off x="1923392" y="1789598"/>
              <a:ext cx="7663209" cy="3061589"/>
              <a:chOff x="1950226" y="1667985"/>
              <a:chExt cx="7403075" cy="3632200"/>
            </a:xfrm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950226" y="1667985"/>
                <a:ext cx="7403075" cy="3632200"/>
              </a:xfrm>
              <a:prstGeom prst="rect">
                <a:avLst/>
              </a:prstGeom>
            </p:spPr>
          </p:pic>
          <p:sp>
            <p:nvSpPr>
              <p:cNvPr id="57" name="矩形 56"/>
              <p:cNvSpPr/>
              <p:nvPr/>
            </p:nvSpPr>
            <p:spPr bwMode="auto">
              <a:xfrm>
                <a:off x="7943181" y="1815151"/>
                <a:ext cx="1265380" cy="873457"/>
              </a:xfrm>
              <a:prstGeom prst="rect">
                <a:avLst/>
              </a:prstGeom>
              <a:solidFill>
                <a:srgbClr val="244141"/>
              </a:solidFill>
              <a:ln w="9525" cap="flat" cmpd="sng" algn="ctr">
                <a:solidFill>
                  <a:srgbClr val="24414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 bwMode="auto">
            <a:xfrm>
              <a:off x="2250230" y="1927833"/>
              <a:ext cx="1390283" cy="690021"/>
            </a:xfrm>
            <a:prstGeom prst="rect">
              <a:avLst/>
            </a:prstGeom>
            <a:solidFill>
              <a:srgbClr val="23414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005835" y="4053773"/>
              <a:ext cx="1390283" cy="690021"/>
            </a:xfrm>
            <a:prstGeom prst="rect">
              <a:avLst/>
            </a:prstGeom>
            <a:solidFill>
              <a:srgbClr val="23414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6609415" y="2051032"/>
            <a:ext cx="1879490" cy="4467340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5158615" y="2408165"/>
            <a:ext cx="11382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iu</a:t>
            </a:r>
            <a:endParaRPr lang="en-US" altLang="zh-CN" sz="6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3800104" y="2408165"/>
            <a:ext cx="13099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</a:t>
            </a:r>
            <a:endParaRPr lang="en-US" altLang="zh-CN" sz="6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2351314" y="2408165"/>
            <a:ext cx="16523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ɑo</a:t>
            </a:r>
            <a:endParaRPr lang="en-US" altLang="zh-CN" sz="6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10829" y="18420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3855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声调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帽子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给谁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43162" y="3475789"/>
            <a:ext cx="49635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0950" indent="-1250950"/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顺口溜：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见到“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ɑ”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母不放过，没有“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ɑ”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母找“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e”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，“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”“u”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并排标在后，这样标调不会错。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975514" y="2550067"/>
            <a:ext cx="205874" cy="1996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150732" y="2556763"/>
            <a:ext cx="205874" cy="1996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5117767" y="2599562"/>
            <a:ext cx="392906" cy="243956"/>
          </a:xfrm>
          <a:prstGeom prst="rect">
            <a:avLst/>
          </a:prstGeom>
          <a:solidFill>
            <a:srgbClr val="2241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218663" y="2559192"/>
            <a:ext cx="205874" cy="19963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9681" y="1413599"/>
            <a:ext cx="2805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图中有些什么</a:t>
            </a:r>
            <a:r>
              <a:rPr lang="zh-CN" altLang="en-US" sz="2800" dirty="0" smtClean="0"/>
              <a:t>？</a:t>
            </a:r>
            <a:endParaRPr lang="en-US" altLang="zh-CN" sz="2800" dirty="0" smtClean="0"/>
          </a:p>
        </p:txBody>
      </p:sp>
      <p:sp>
        <p:nvSpPr>
          <p:cNvPr id="6" name="矩形 5"/>
          <p:cNvSpPr/>
          <p:nvPr/>
        </p:nvSpPr>
        <p:spPr>
          <a:xfrm>
            <a:off x="5528040" y="3459249"/>
            <a:ext cx="34259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猴头骑牛柳下走，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牛走柳枝打猴头。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44853" y="1658256"/>
            <a:ext cx="60991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</a:t>
            </a:r>
            <a:r>
              <a:rPr lang="en-US" altLang="zh-CN" sz="3600" b="1" dirty="0" err="1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ǎ</a:t>
            </a:r>
            <a:r>
              <a:rPr lang="en-US" altLang="zh-CN" sz="36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r>
              <a:rPr lang="en-US" altLang="zh-CN" sz="3600" b="1" dirty="0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36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hóu</a:t>
            </a:r>
            <a:r>
              <a:rPr lang="en-US" altLang="zh-CN" sz="3600" b="1" dirty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36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qí</a:t>
            </a:r>
            <a:r>
              <a:rPr lang="en-US" altLang="zh-CN" sz="3600" b="1" dirty="0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36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niú</a:t>
            </a:r>
            <a:r>
              <a:rPr lang="en-US" altLang="zh-CN" sz="3600" b="1" dirty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36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liǔ</a:t>
            </a:r>
            <a:r>
              <a:rPr lang="en-US" altLang="zh-CN" sz="3600" b="1" dirty="0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36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</a:t>
            </a:r>
            <a:r>
              <a:rPr lang="en-US" altLang="zh-CN" sz="4000" b="1" dirty="0" err="1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à</a:t>
            </a:r>
            <a:r>
              <a:rPr lang="en-US" altLang="zh-CN" sz="3600" b="1" dirty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3600" b="1" dirty="0" err="1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zǒu</a:t>
            </a:r>
            <a:r>
              <a:rPr lang="en-US" altLang="zh-CN" sz="3600" b="1" dirty="0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endParaRPr lang="en-US" altLang="zh-CN" sz="3600" b="1" dirty="0" smtClean="0">
              <a:ln w="1905"/>
              <a:gradFill>
                <a:gsLst>
                  <a:gs pos="0">
                    <a:srgbClr val="D7712B">
                      <a:shade val="20000"/>
                      <a:satMod val="200000"/>
                    </a:srgbClr>
                  </a:gs>
                  <a:gs pos="78000">
                    <a:srgbClr val="D7712B">
                      <a:tint val="90000"/>
                      <a:shade val="89000"/>
                      <a:satMod val="220000"/>
                    </a:srgbClr>
                  </a:gs>
                  <a:gs pos="100000">
                    <a:srgbClr val="D7712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altLang="zh-CN" sz="36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niú</a:t>
            </a:r>
            <a:r>
              <a:rPr lang="en-US" altLang="zh-CN" sz="3600" b="1" dirty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3600" b="1" dirty="0" err="1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zǒu</a:t>
            </a:r>
            <a:r>
              <a:rPr lang="en-US" altLang="zh-CN" sz="3600" b="1" dirty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36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liǔ</a:t>
            </a:r>
            <a:r>
              <a:rPr lang="en-US" altLang="zh-CN" sz="3600" b="1" dirty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36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zhī</a:t>
            </a:r>
            <a:r>
              <a:rPr lang="en-US" altLang="zh-CN" sz="3600" b="1" dirty="0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36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r>
              <a:rPr lang="en-US" altLang="zh-CN" sz="4000" b="1" dirty="0" err="1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ǎ</a:t>
            </a:r>
            <a:r>
              <a:rPr lang="en-US" altLang="zh-CN" sz="3600" b="1" dirty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3600" b="1" dirty="0" err="1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hóu</a:t>
            </a:r>
            <a:r>
              <a:rPr lang="en-US" altLang="zh-CN" sz="3600" b="1" dirty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3600" b="1" dirty="0" err="1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tóu</a:t>
            </a:r>
            <a:r>
              <a:rPr lang="en-US" altLang="zh-CN" sz="3600" b="1" dirty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zh-CN" altLang="en-US" sz="3600" b="1" dirty="0">
              <a:ln w="1905"/>
              <a:gradFill>
                <a:gsLst>
                  <a:gs pos="0">
                    <a:srgbClr val="D7712B">
                      <a:shade val="20000"/>
                      <a:satMod val="200000"/>
                    </a:srgbClr>
                  </a:gs>
                  <a:gs pos="78000">
                    <a:srgbClr val="D7712B">
                      <a:tint val="90000"/>
                      <a:shade val="89000"/>
                      <a:satMod val="220000"/>
                    </a:srgbClr>
                  </a:gs>
                  <a:gs pos="100000">
                    <a:srgbClr val="D7712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33182" y="3558841"/>
            <a:ext cx="4671428" cy="259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我会写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6909460" y="2212397"/>
            <a:ext cx="1879490" cy="4467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60" y="2030507"/>
            <a:ext cx="6341531" cy="34714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我会写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6832092" y="2022360"/>
            <a:ext cx="1879490" cy="4467340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 bwMode="auto">
          <a:xfrm>
            <a:off x="451842" y="5169506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 bwMode="auto">
          <a:xfrm>
            <a:off x="451842" y="5609571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 bwMode="auto">
          <a:xfrm>
            <a:off x="451842" y="6049636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 bwMode="auto">
          <a:xfrm>
            <a:off x="451842" y="6489700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 bwMode="auto">
          <a:xfrm>
            <a:off x="2706169" y="5131599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 bwMode="auto">
          <a:xfrm>
            <a:off x="2706169" y="5571664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 bwMode="auto">
          <a:xfrm>
            <a:off x="2706169" y="6011729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 bwMode="auto">
          <a:xfrm>
            <a:off x="2706169" y="6451793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2679766" y="5212942"/>
            <a:ext cx="8675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īu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718130" y="5212942"/>
            <a:ext cx="8675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ǐu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737312" y="5212942"/>
            <a:ext cx="8675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ìu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698948" y="5212942"/>
            <a:ext cx="8675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íu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79175" y="5161673"/>
            <a:ext cx="10237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iu</a:t>
            </a:r>
            <a:endParaRPr lang="en-US" altLang="zh-C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51" name="直接连接符 50"/>
          <p:cNvCxnSpPr/>
          <p:nvPr/>
        </p:nvCxnSpPr>
        <p:spPr bwMode="auto">
          <a:xfrm>
            <a:off x="432215" y="3503596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 bwMode="auto">
          <a:xfrm>
            <a:off x="432215" y="3943661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 bwMode="auto">
          <a:xfrm>
            <a:off x="432215" y="4383726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 bwMode="auto">
          <a:xfrm>
            <a:off x="432215" y="4823790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 bwMode="auto">
          <a:xfrm>
            <a:off x="2686541" y="3465689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 bwMode="auto">
          <a:xfrm>
            <a:off x="2686541" y="3905754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 bwMode="auto">
          <a:xfrm>
            <a:off x="2686541" y="4345819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 bwMode="auto">
          <a:xfrm>
            <a:off x="2686541" y="4785883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>
          <a:xfrm>
            <a:off x="2660138" y="3547032"/>
            <a:ext cx="11240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ōu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648075" y="3547032"/>
            <a:ext cx="11240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ǒu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5667256" y="3547032"/>
            <a:ext cx="12560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</a:rPr>
              <a:t>òu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3628894" y="3547032"/>
            <a:ext cx="11240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óu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909653" y="3524862"/>
            <a:ext cx="13765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</a:t>
            </a:r>
            <a:endParaRPr lang="en-US" altLang="zh-C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0" name="直接连接符 79"/>
          <p:cNvCxnSpPr/>
          <p:nvPr/>
        </p:nvCxnSpPr>
        <p:spPr bwMode="auto">
          <a:xfrm>
            <a:off x="432215" y="1753186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 bwMode="auto">
          <a:xfrm>
            <a:off x="432215" y="2193251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 bwMode="auto">
          <a:xfrm>
            <a:off x="432215" y="2633316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 bwMode="auto">
          <a:xfrm>
            <a:off x="432215" y="3073380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 bwMode="auto">
          <a:xfrm>
            <a:off x="2686541" y="1715279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 bwMode="auto">
          <a:xfrm>
            <a:off x="2686541" y="2155344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 bwMode="auto">
          <a:xfrm>
            <a:off x="2686541" y="2595409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 bwMode="auto">
          <a:xfrm>
            <a:off x="2686541" y="3035473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2726863" y="1661957"/>
            <a:ext cx="11144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āo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698502" y="1648277"/>
            <a:ext cx="11144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ǎo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717684" y="1648277"/>
            <a:ext cx="11144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ào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669797" y="1650706"/>
            <a:ext cx="11144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áo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909654" y="1733602"/>
            <a:ext cx="13110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ɑo</a:t>
            </a:r>
            <a:endParaRPr lang="en-US" altLang="zh-C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要领总结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13159" y="1703192"/>
          <a:ext cx="8079511" cy="1183392"/>
        </p:xfrm>
        <a:graphic>
          <a:graphicData uri="http://schemas.openxmlformats.org/drawingml/2006/table">
            <a:tbl>
              <a:tblPr/>
              <a:tblGrid>
                <a:gridCol w="929038"/>
                <a:gridCol w="958103"/>
                <a:gridCol w="6192370"/>
              </a:tblGrid>
              <a:tr h="57379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48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D7712B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D7712B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D7712B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ɑo</a:t>
                      </a:r>
                      <a:endParaRPr kumimoji="0" lang="en-US" altLang="zh-CN" sz="60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D7712B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D7712B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D7712B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结构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由单元音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ɑ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和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o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合成的。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92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发音要领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前面的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ɑ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舌位比单韵母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a:t>ɑ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要靠后，韵尾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o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比单发时高。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13160" y="3332578"/>
          <a:ext cx="8089595" cy="1140759"/>
        </p:xfrm>
        <a:graphic>
          <a:graphicData uri="http://schemas.openxmlformats.org/drawingml/2006/table">
            <a:tbl>
              <a:tblPr/>
              <a:tblGrid>
                <a:gridCol w="939122"/>
                <a:gridCol w="978274"/>
                <a:gridCol w="6172199"/>
              </a:tblGrid>
              <a:tr h="5311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48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D7712B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D7712B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D7712B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endParaRPr kumimoji="0" lang="en-US" altLang="zh-CN" sz="48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D7712B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D7712B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D7712B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结构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由单元音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o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和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u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合成的。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59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发音要领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o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和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u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比单发时口腔稍开，先发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o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，接着向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u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移动。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13160" y="4876698"/>
          <a:ext cx="8059339" cy="1169945"/>
        </p:xfrm>
        <a:graphic>
          <a:graphicData uri="http://schemas.openxmlformats.org/drawingml/2006/table">
            <a:tbl>
              <a:tblPr/>
              <a:tblGrid>
                <a:gridCol w="949208"/>
                <a:gridCol w="988358"/>
                <a:gridCol w="6121773"/>
              </a:tblGrid>
              <a:tr h="5603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48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D7712B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D7712B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D7712B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iu</a:t>
                      </a:r>
                      <a:endParaRPr kumimoji="0" lang="en-US" altLang="zh-CN" sz="48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D7712B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D7712B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D7712B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结构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由单元音</a:t>
                      </a:r>
                      <a:r>
                        <a:rPr lang="en-US" sz="2000" kern="100" dirty="0" err="1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i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和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u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合成的。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345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发音要领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发音时，舌位由</a:t>
                      </a:r>
                      <a:r>
                        <a:rPr lang="en-US" sz="2000" kern="100" dirty="0" err="1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i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降到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o,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再由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o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升向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u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。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我会做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160" y="1644135"/>
            <a:ext cx="3807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1.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看一看，连一连。</a:t>
            </a:r>
            <a:endParaRPr lang="zh-CN" altLang="en-US" sz="3200" dirty="0">
              <a:latin typeface="微软雅黑" panose="020B0503020204020204" pitchFamily="34" charset="-122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31889" y="2692357"/>
            <a:ext cx="2280467" cy="151320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96369" y="2395634"/>
            <a:ext cx="2264286" cy="199047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28215" y="2862422"/>
            <a:ext cx="2648170" cy="1173074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4353699" y="5216547"/>
            <a:ext cx="930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iu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13855" y="5216547"/>
            <a:ext cx="11308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972301" y="5216547"/>
            <a:ext cx="1079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ɑo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2087656" y="4386110"/>
            <a:ext cx="4884645" cy="12078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连接符 7"/>
          <p:cNvCxnSpPr/>
          <p:nvPr/>
        </p:nvCxnSpPr>
        <p:spPr bwMode="auto">
          <a:xfrm flipV="1">
            <a:off x="1940955" y="4287670"/>
            <a:ext cx="1851116" cy="11094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接连接符 15"/>
          <p:cNvCxnSpPr/>
          <p:nvPr/>
        </p:nvCxnSpPr>
        <p:spPr bwMode="auto">
          <a:xfrm flipV="1">
            <a:off x="5068877" y="4167343"/>
            <a:ext cx="2066354" cy="12372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我会做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160" y="1644135"/>
            <a:ext cx="3807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2.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想一想，填一填。</a:t>
            </a:r>
            <a:endParaRPr lang="zh-CN" altLang="en-US" sz="3200" dirty="0">
              <a:latin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913916" y="4676016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>
                <a:solidFill>
                  <a:srgbClr val="00B050"/>
                </a:solidFill>
              </a:rPr>
              <a:t>ou</a:t>
            </a:r>
            <a:endParaRPr lang="en-US" altLang="zh-CN" sz="6000" dirty="0">
              <a:solidFill>
                <a:srgbClr val="00B05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3160" y="2709405"/>
            <a:ext cx="64695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毛线的“毛”的韵母是（    ）。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黄牛的“牛”的韵母是（    ）。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小猴的“猴”的韵母是（   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）。 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10097" y="3772610"/>
            <a:ext cx="784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>
                <a:solidFill>
                  <a:srgbClr val="00B050"/>
                </a:solidFill>
              </a:rPr>
              <a:t>iu</a:t>
            </a:r>
            <a:endParaRPr lang="en-US" altLang="zh-CN" sz="6000" dirty="0">
              <a:solidFill>
                <a:srgbClr val="00B05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13916" y="2722853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 smtClean="0">
                <a:solidFill>
                  <a:srgbClr val="00B050"/>
                </a:solidFill>
              </a:rPr>
              <a:t>ɑo</a:t>
            </a:r>
            <a:endParaRPr lang="en-US" altLang="zh-CN" sz="6000" dirty="0">
              <a:solidFill>
                <a:srgbClr val="00B050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611105" y="693819"/>
            <a:ext cx="2242857" cy="248540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2" name="标题 1"/>
          <p:cNvSpPr txBox="1"/>
          <p:nvPr/>
        </p:nvSpPr>
        <p:spPr bwMode="auto">
          <a:xfrm>
            <a:off x="0" y="584201"/>
            <a:ext cx="244467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课文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情景图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34494" y="846812"/>
            <a:ext cx="4809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2400" dirty="0"/>
              <a:t>图上画了什么</a:t>
            </a:r>
            <a:r>
              <a:rPr lang="zh-CN" altLang="en-US" sz="2400" dirty="0" smtClean="0"/>
              <a:t>？他们</a:t>
            </a:r>
            <a:r>
              <a:rPr lang="zh-CN" altLang="en-US" sz="2400" dirty="0"/>
              <a:t>正在干什么</a:t>
            </a:r>
            <a:r>
              <a:rPr lang="zh-CN" altLang="en-US" sz="2400" dirty="0" smtClean="0"/>
              <a:t>？</a:t>
            </a:r>
            <a:endParaRPr lang="en-US" altLang="zh-CN" sz="2400" dirty="0" smtClean="0"/>
          </a:p>
        </p:txBody>
      </p:sp>
      <p:sp>
        <p:nvSpPr>
          <p:cNvPr id="15" name="文本框 14"/>
          <p:cNvSpPr txBox="1"/>
          <p:nvPr/>
        </p:nvSpPr>
        <p:spPr>
          <a:xfrm>
            <a:off x="4800254" y="1857135"/>
            <a:ext cx="38779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两位小朋友在冬游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三个小朋友在岸边加油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还有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一只海鸥飞过来加油。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85424" y="372371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读儿歌：</a:t>
            </a:r>
            <a:endParaRPr lang="zh-CN" altLang="en-US" sz="2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365539" y="4042960"/>
            <a:ext cx="305724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身穿鸭绒袄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拍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着小手笑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游泳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健儿不怕冷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海鸥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边飞边叫好。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04401" y="1354989"/>
            <a:ext cx="3994967" cy="5375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87344" y="2770321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57391" y="4162015"/>
            <a:ext cx="16882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ɑo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65508" y="2447156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冬穿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棉袄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ɑoɑoɑo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32635" y="4315499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袄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6928308" y="4755150"/>
            <a:ext cx="70597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634278" y="4162016"/>
            <a:ext cx="1124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6000" b="1" dirty="0" smtClean="0">
                <a:solidFill>
                  <a:srgbClr val="FF0000"/>
                </a:solidFill>
                <a:latin typeface="+mj-lt"/>
              </a:rPr>
              <a:t>ɑo</a:t>
            </a:r>
            <a:endParaRPr lang="zh-CN" altLang="en-US" dirty="0">
              <a:latin typeface="+mj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5290" y="2134303"/>
            <a:ext cx="1652100" cy="1644448"/>
            <a:chOff x="123541" y="2174828"/>
            <a:chExt cx="2202800" cy="1644448"/>
          </a:xfrm>
        </p:grpSpPr>
        <p:pic>
          <p:nvPicPr>
            <p:cNvPr id="20" name="图片 19"/>
            <p:cNvPicPr/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23541" y="2174828"/>
              <a:ext cx="1732152" cy="1644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矩形 2"/>
            <p:cNvSpPr/>
            <p:nvPr/>
          </p:nvSpPr>
          <p:spPr bwMode="auto">
            <a:xfrm>
              <a:off x="1855693" y="2535667"/>
              <a:ext cx="470648" cy="6463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ɑ</a:t>
              </a:r>
              <a:endPara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356500" y="2134303"/>
            <a:ext cx="1609008" cy="1644448"/>
            <a:chOff x="5311711" y="2199697"/>
            <a:chExt cx="2145344" cy="1644448"/>
          </a:xfrm>
        </p:grpSpPr>
        <p:sp>
          <p:nvSpPr>
            <p:cNvPr id="23" name="矩形 22"/>
            <p:cNvSpPr/>
            <p:nvPr/>
          </p:nvSpPr>
          <p:spPr bwMode="auto">
            <a:xfrm>
              <a:off x="5311711" y="2512551"/>
              <a:ext cx="449731" cy="6463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o</a:t>
              </a:r>
              <a:endPara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4" name="图片 23"/>
            <p:cNvPicPr/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flipH="1">
              <a:off x="5724903" y="2199697"/>
              <a:ext cx="1732152" cy="16444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57391" y="4162015"/>
            <a:ext cx="16882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63685" y="2476743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海鸥海鸥 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ou </a:t>
            </a:r>
            <a:r>
              <a:rPr lang="en-US" altLang="zh-CN" sz="3600" dirty="0" err="1">
                <a:latin typeface="楷体" panose="02010609060101010101" pitchFamily="49" charset="-122"/>
                <a:ea typeface="楷体" panose="02010609060101010101" pitchFamily="49" charset="-122"/>
              </a:rPr>
              <a:t>ou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err="1">
                <a:latin typeface="楷体" panose="02010609060101010101" pitchFamily="49" charset="-122"/>
                <a:ea typeface="楷体" panose="02010609060101010101" pitchFamily="49" charset="-122"/>
              </a:rPr>
              <a:t>ou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32635" y="4315499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鸥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6928308" y="4755150"/>
            <a:ext cx="70597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634278" y="4162016"/>
            <a:ext cx="1124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6000" b="1" dirty="0" smtClean="0">
                <a:solidFill>
                  <a:srgbClr val="FF0000"/>
                </a:solidFill>
                <a:latin typeface="+mj-lt"/>
              </a:rPr>
              <a:t>ou</a:t>
            </a:r>
            <a:endParaRPr lang="zh-CN" altLang="en-US" dirty="0">
              <a:latin typeface="+mj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5290" y="2134303"/>
            <a:ext cx="1652100" cy="1644448"/>
            <a:chOff x="123541" y="2174828"/>
            <a:chExt cx="2202800" cy="1644448"/>
          </a:xfrm>
        </p:grpSpPr>
        <p:pic>
          <p:nvPicPr>
            <p:cNvPr id="20" name="图片 19"/>
            <p:cNvPicPr/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23541" y="2174828"/>
              <a:ext cx="1732152" cy="1644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矩形 2"/>
            <p:cNvSpPr/>
            <p:nvPr/>
          </p:nvSpPr>
          <p:spPr bwMode="auto">
            <a:xfrm>
              <a:off x="1855693" y="2535667"/>
              <a:ext cx="470648" cy="6463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o</a:t>
              </a:r>
              <a:endPara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54677" y="2134303"/>
            <a:ext cx="1609008" cy="1644448"/>
            <a:chOff x="5311711" y="2199697"/>
            <a:chExt cx="2145344" cy="1644448"/>
          </a:xfrm>
        </p:grpSpPr>
        <p:sp>
          <p:nvSpPr>
            <p:cNvPr id="23" name="矩形 22"/>
            <p:cNvSpPr/>
            <p:nvPr/>
          </p:nvSpPr>
          <p:spPr bwMode="auto">
            <a:xfrm>
              <a:off x="5311711" y="2512551"/>
              <a:ext cx="449731" cy="6463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u</a:t>
              </a:r>
              <a:endPara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4" name="图片 23"/>
            <p:cNvPicPr/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flipH="1">
              <a:off x="5724903" y="2199697"/>
              <a:ext cx="1732152" cy="16444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57390" y="4162015"/>
            <a:ext cx="12779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iu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96052" y="2464936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强身冬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游 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iu </a:t>
            </a:r>
            <a:r>
              <a:rPr lang="en-US" altLang="zh-CN" sz="3600" dirty="0" err="1">
                <a:latin typeface="楷体" panose="02010609060101010101" pitchFamily="49" charset="-122"/>
                <a:ea typeface="楷体" panose="02010609060101010101" pitchFamily="49" charset="-122"/>
              </a:rPr>
              <a:t>iu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600" dirty="0" err="1">
                <a:latin typeface="楷体" panose="02010609060101010101" pitchFamily="49" charset="-122"/>
                <a:ea typeface="楷体" panose="02010609060101010101" pitchFamily="49" charset="-122"/>
              </a:rPr>
              <a:t>iu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32635" y="4315499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游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6928308" y="4755150"/>
            <a:ext cx="705971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634279" y="4162016"/>
            <a:ext cx="8675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6000" b="1" dirty="0" smtClean="0">
                <a:solidFill>
                  <a:srgbClr val="FF0000"/>
                </a:solidFill>
                <a:latin typeface="+mj-lt"/>
              </a:rPr>
              <a:t>iu</a:t>
            </a:r>
            <a:endParaRPr lang="zh-CN" altLang="en-US" dirty="0">
              <a:latin typeface="+mj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5290" y="2134303"/>
            <a:ext cx="1652100" cy="1644448"/>
            <a:chOff x="123541" y="2174828"/>
            <a:chExt cx="2202800" cy="1644448"/>
          </a:xfrm>
        </p:grpSpPr>
        <p:pic>
          <p:nvPicPr>
            <p:cNvPr id="20" name="图片 19"/>
            <p:cNvPicPr/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23541" y="2174828"/>
              <a:ext cx="1732152" cy="1644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矩形 2"/>
            <p:cNvSpPr/>
            <p:nvPr/>
          </p:nvSpPr>
          <p:spPr bwMode="auto">
            <a:xfrm>
              <a:off x="1855693" y="2535667"/>
              <a:ext cx="470648" cy="6463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r>
                <a:rPr lang="en-US" altLang="zh-CN" sz="3600" dirty="0" err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i</a:t>
              </a:r>
              <a:endPara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67447" y="2134303"/>
            <a:ext cx="1609008" cy="1644448"/>
            <a:chOff x="5311711" y="2199697"/>
            <a:chExt cx="2145344" cy="1644448"/>
          </a:xfrm>
        </p:grpSpPr>
        <p:sp>
          <p:nvSpPr>
            <p:cNvPr id="23" name="矩形 22"/>
            <p:cNvSpPr/>
            <p:nvPr/>
          </p:nvSpPr>
          <p:spPr bwMode="auto">
            <a:xfrm>
              <a:off x="5311711" y="2512551"/>
              <a:ext cx="449731" cy="6463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r>
                <a:rPr lang="en-US" altLang="zh-CN" sz="36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u</a:t>
              </a:r>
              <a:endPara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4" name="图片 23"/>
            <p:cNvPicPr/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flipH="1">
              <a:off x="5724903" y="2199697"/>
              <a:ext cx="1732152" cy="16444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3160" y="173245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图</a:t>
            </a:r>
            <a:r>
              <a:rPr lang="zh-CN" altLang="en-US" sz="2400" dirty="0" smtClean="0"/>
              <a:t>中画的是什么？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3648596" y="2132160"/>
            <a:ext cx="21130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/>
              <a:t>大 刀</a:t>
            </a:r>
            <a:endParaRPr lang="zh-CN" altLang="en-US" sz="66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160" y="3133166"/>
            <a:ext cx="2978135" cy="26139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199" y="2686158"/>
            <a:ext cx="2518298" cy="19311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3160" y="173245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图</a:t>
            </a:r>
            <a:r>
              <a:rPr lang="zh-CN" altLang="en-US" sz="2400" dirty="0" smtClean="0"/>
              <a:t>中画的是什么？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3648596" y="2132160"/>
            <a:ext cx="21130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/>
              <a:t>小 桥</a:t>
            </a:r>
            <a:endParaRPr lang="zh-CN" altLang="en-US" sz="66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3341" y="3250026"/>
            <a:ext cx="3108145" cy="21060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0056" y="2888774"/>
            <a:ext cx="2928572" cy="282857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03927" y="2565136"/>
            <a:ext cx="3271429" cy="3038095"/>
          </a:xfrm>
          <a:prstGeom prst="rect">
            <a:avLst/>
          </a:prstGeom>
        </p:spPr>
      </p:pic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3160" y="173245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图</a:t>
            </a:r>
            <a:r>
              <a:rPr lang="zh-CN" altLang="en-US" sz="2400" dirty="0" smtClean="0"/>
              <a:t>中画的是什么？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3648596" y="2132160"/>
            <a:ext cx="21130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/>
              <a:t>花 狗</a:t>
            </a:r>
            <a:endParaRPr lang="zh-CN" altLang="en-US" sz="66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180" y="3240156"/>
            <a:ext cx="3570356" cy="22587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3160" y="173245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图</a:t>
            </a:r>
            <a:r>
              <a:rPr lang="zh-CN" altLang="en-US" sz="2400" dirty="0" smtClean="0"/>
              <a:t>中画的是什么？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3648596" y="2132160"/>
            <a:ext cx="21130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/>
              <a:t>气 球</a:t>
            </a:r>
            <a:endParaRPr lang="zh-CN" altLang="en-US" sz="66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6522" y="3271098"/>
            <a:ext cx="3674332" cy="23178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78" y="2590320"/>
            <a:ext cx="1619741" cy="367941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1472</Words>
  <Application>WPS 演示</Application>
  <PresentationFormat>全屏显示(4:3)</PresentationFormat>
  <Paragraphs>218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楷体</vt:lpstr>
      <vt:lpstr>黑体</vt:lpstr>
      <vt:lpstr>Arial</vt:lpstr>
      <vt:lpstr>Arial Unicode MS</vt:lpstr>
      <vt:lpstr>第一PPT模板网-WWW.1PPT.COM</vt:lpstr>
      <vt:lpstr>第十一课 ɑo ou iu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424</cp:revision>
  <dcterms:created xsi:type="dcterms:W3CDTF">2014-11-28T08:03:00Z</dcterms:created>
  <dcterms:modified xsi:type="dcterms:W3CDTF">2019-09-18T06:28:56Z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